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1" r:id="rId4"/>
    <p:sldId id="262" r:id="rId5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ED0E2AA-1393-465B-9C1D-1F57F13017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7BCCDB3-AA27-43EA-8514-38F1E8A2DBA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2A96D7C-BC14-432E-BEA2-1DE6EB90E18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735ABE0-BEE7-439E-B9DD-E7A6B8E67F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FC0FD1A-C398-4C60-8270-994C8AA13C4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8502C0C-A0C2-4E3B-8E44-7FE24D989A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A6A61C-FA20-487C-9DE6-D0D65F41F9E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86DC41D-5A6D-4F53-9DA3-AE8887A626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C5FD94-6AB4-4E1C-BEB1-CD377349AD88}" type="slidenum">
              <a:rPr lang="de-DE" altLang="de-DE"/>
              <a:pPr eaLnBrk="1" hangingPunct="1"/>
              <a:t>2</a:t>
            </a:fld>
            <a:endParaRPr lang="de-DE" altLang="de-DE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D7A9C3E-8053-4DFF-A8F6-045E4C8C67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7527BC2-EA48-4A2D-963A-1D9AC33DB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549B2F-56AD-4E54-9481-CC15FF6930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5EAB35-EEAC-4F4E-A971-53A318C773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CE5FBB-FA1F-46EE-8056-AE20791329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AEAE4-BFB0-4C8B-BBBE-A9E63D2F9ED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4076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872871-36E7-4307-8FDB-AD1AEFF9AA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02D833-9AF0-4B38-A424-2AE6FFC69A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E95D09-9834-4BA9-9CC5-55BF85CB89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19AB5-77AD-4A30-82F8-63CB90489CC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8245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D57497-793A-45D9-A29D-DF6FBC5F8A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427148-71A5-4C7C-9423-D3C4B7437C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010CD2-C645-4919-A9B1-1B38BB44B6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C5807-5557-4568-AEC6-3887C0A5579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2212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0E4320-560A-47E8-9279-3CEE3DF2C9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A28C74-F02E-404B-A563-64FB786B3F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EEF597-53B7-4656-8B46-EBAD51AD56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DADBC-2C18-4C21-BDD1-8414D3CD1AC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8250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C34F02-A375-4937-9D81-6C1D011C6A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FE7AF5-7F76-4E53-8F2A-0F8C0F097F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59351C-9BD1-4D1F-AD35-D11FB7D82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A7D92-A65F-4A90-865C-396C6879F77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76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DEF048-5DEE-47A2-BC68-786E23836B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F304FA-E6FD-4E4F-BB11-7A1367AB73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1EF9A0-6CDF-4E30-88B8-0077372031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599DB-69E2-4E2F-A09B-D54C107548F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4172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3EDFA62-3DFE-4C61-B0D2-24833BD5C1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142EE6-DB38-40D3-9AFA-A0C1B62213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9BE8D9A-5C82-4A4B-A4EB-61ADD9237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1E296-6123-41E3-985F-0A9CF6956CE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0937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14AFA56-628E-4FE2-87C7-9ED9D4C230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C1E275-546D-4DE0-9ABE-004613B38A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0C151E-2C10-4462-A6B1-821270FA4B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7DB51-C906-4333-9444-6A07604A7BB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9698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33CF56-62FF-4FF5-8DB2-C7D021A255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219F84-091A-4220-9400-05D8F25526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5691159-A9B2-4A85-A7A9-C0BB56869B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39526B-7EF4-49E1-A043-E3036CEA266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3588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BEEBA5-76B5-4433-A2E3-2F5090FBA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13E705-B3C2-49C3-92DD-BDE23E5CE8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9255AC-1788-48FE-B585-8E5A24226B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14400C-BFC5-4C20-9D75-272485ADDD6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22999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D163BC-25EF-4AC7-9CE9-0FCBC6EDC1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C7F2A7-0567-4158-85FE-989D27A6CD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6DD6F1-BD37-4D36-A442-DA7608C0C6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876C2-4026-4A95-8B2A-87B1234D7B8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816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A6AA87B-A581-4E5F-8D5D-F19633C222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083B9B4-6742-4FB1-B41B-30AADAEB27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422B810-26AC-423C-9E67-F1C8B082AA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F8D6A9F-C686-4067-8613-E187F1510A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78BD125-E9DD-4574-AAE3-457F0A403E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84D0BD-8818-49D4-A683-B88B9931E79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4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test-1">
            <a:extLst>
              <a:ext uri="{FF2B5EF4-FFF2-40B4-BE49-F238E27FC236}">
                <a16:creationId xmlns:a16="http://schemas.microsoft.com/office/drawing/2014/main" id="{ADFC09C8-19CD-4006-97BF-51289DDFC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5">
            <a:extLst>
              <a:ext uri="{FF2B5EF4-FFF2-40B4-BE49-F238E27FC236}">
                <a16:creationId xmlns:a16="http://schemas.microsoft.com/office/drawing/2014/main" id="{5B1411E2-0980-4086-9A01-267A30CFE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013325"/>
            <a:ext cx="2374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/>
          </a:p>
        </p:txBody>
      </p:sp>
      <p:sp>
        <p:nvSpPr>
          <p:cNvPr id="2052" name="Rectangle 6">
            <a:extLst>
              <a:ext uri="{FF2B5EF4-FFF2-40B4-BE49-F238E27FC236}">
                <a16:creationId xmlns:a16="http://schemas.microsoft.com/office/drawing/2014/main" id="{C81E416D-F204-4821-BBB9-3255ABA68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147638"/>
            <a:ext cx="3311525" cy="793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dirty="0"/>
              <a:t> </a:t>
            </a:r>
            <a:r>
              <a:rPr lang="de-DE" altLang="de-DE" b="1" dirty="0"/>
              <a:t>Dienstag 27.2.2024 </a:t>
            </a:r>
            <a:r>
              <a:rPr lang="de-DE" altLang="de-DE" dirty="0"/>
              <a:t>ab </a:t>
            </a:r>
            <a:r>
              <a:rPr lang="de-DE" altLang="de-DE" sz="3200" b="1" dirty="0"/>
              <a:t>9</a:t>
            </a:r>
            <a:r>
              <a:rPr lang="de-DE" altLang="de-DE" sz="2400" b="1" dirty="0"/>
              <a:t>:00</a:t>
            </a:r>
          </a:p>
          <a:p>
            <a:pPr algn="ctr" eaLnBrk="1" hangingPunct="1"/>
            <a:r>
              <a:rPr lang="de-DE" altLang="de-DE" dirty="0"/>
              <a:t>Hörsaal Rudolph Wöhrl</a:t>
            </a:r>
          </a:p>
        </p:txBody>
      </p:sp>
      <p:sp>
        <p:nvSpPr>
          <p:cNvPr id="2053" name="AutoShape 8">
            <a:extLst>
              <a:ext uri="{FF2B5EF4-FFF2-40B4-BE49-F238E27FC236}">
                <a16:creationId xmlns:a16="http://schemas.microsoft.com/office/drawing/2014/main" id="{118DDF31-D4EF-4DE9-A3A7-50630735A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0763" y="544513"/>
            <a:ext cx="215900" cy="1008062"/>
          </a:xfrm>
          <a:prstGeom prst="upArrow">
            <a:avLst>
              <a:gd name="adj1" fmla="val 50000"/>
              <a:gd name="adj2" fmla="val 11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054" name="Text Box 9">
            <a:extLst>
              <a:ext uri="{FF2B5EF4-FFF2-40B4-BE49-F238E27FC236}">
                <a16:creationId xmlns:a16="http://schemas.microsoft.com/office/drawing/2014/main" id="{F808429D-32C4-40D7-A5AD-D3C67BF76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445125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/>
          </a:p>
        </p:txBody>
      </p:sp>
      <p:sp>
        <p:nvSpPr>
          <p:cNvPr id="2055" name="Text Box 11">
            <a:extLst>
              <a:ext uri="{FF2B5EF4-FFF2-40B4-BE49-F238E27FC236}">
                <a16:creationId xmlns:a16="http://schemas.microsoft.com/office/drawing/2014/main" id="{CC03C7E3-1B91-4FA4-B4F6-01086B7CE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813" y="6000750"/>
            <a:ext cx="2797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600" b="1"/>
              <a:t>MEDIKUS für das Zertifikat</a:t>
            </a:r>
          </a:p>
        </p:txBody>
      </p:sp>
      <p:sp>
        <p:nvSpPr>
          <p:cNvPr id="2056" name="Textfeld 7">
            <a:extLst>
              <a:ext uri="{FF2B5EF4-FFF2-40B4-BE49-F238E27FC236}">
                <a16:creationId xmlns:a16="http://schemas.microsoft.com/office/drawing/2014/main" id="{9E5A0EA8-92FB-4216-BFBB-BCA24AFE8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445125"/>
            <a:ext cx="8316912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Dozenten: P. Klein,  R. Carbon, R. Feyrer,  M. Küfner, Ch. Denzel </a:t>
            </a:r>
          </a:p>
          <a:p>
            <a:pPr eaLnBrk="1" hangingPunct="1"/>
            <a:r>
              <a:rPr lang="de-DE" altLang="de-DE"/>
              <a:t>Interaktiver Wiederholungs- und Lernkurs zur Vorbereitung auf das Examen.</a:t>
            </a:r>
          </a:p>
          <a:p>
            <a:pPr eaLnBrk="1" hangingPunct="1"/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02FA363-9742-4939-A202-AA81B79AB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503237"/>
          </a:xfrm>
        </p:spPr>
        <p:txBody>
          <a:bodyPr/>
          <a:lstStyle/>
          <a:p>
            <a:pPr eaLnBrk="1" hangingPunct="1"/>
            <a:r>
              <a:rPr lang="de-DE" altLang="de-DE" sz="4000"/>
              <a:t>Themen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B38810-72DD-4C88-9680-73FA5164646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765175"/>
            <a:ext cx="3810000" cy="56880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989013" algn="l"/>
              </a:tabLst>
              <a:defRPr/>
            </a:pPr>
            <a:r>
              <a:rPr lang="de-DE" sz="1800" b="1" dirty="0"/>
              <a:t>8:00 	Elementare   	Herzchirurgie</a:t>
            </a:r>
          </a:p>
          <a:p>
            <a:pPr eaLnBrk="1" hangingPunct="1">
              <a:lnSpc>
                <a:spcPct val="80000"/>
              </a:lnSpc>
              <a:tabLst>
                <a:tab pos="989013" algn="l"/>
              </a:tabLst>
              <a:defRPr/>
            </a:pPr>
            <a:r>
              <a:rPr lang="de-DE" sz="1800" b="1" dirty="0"/>
              <a:t>8:30	Elementare </a:t>
            </a:r>
          </a:p>
          <a:p>
            <a:pPr lvl="1" eaLnBrk="1" hangingPunct="1">
              <a:lnSpc>
                <a:spcPct val="80000"/>
              </a:lnSpc>
              <a:buFontTx/>
              <a:buNone/>
              <a:tabLst>
                <a:tab pos="989013" algn="l"/>
              </a:tabLst>
              <a:defRPr/>
            </a:pPr>
            <a:r>
              <a:rPr lang="de-DE" sz="1400" b="1" dirty="0"/>
              <a:t>		</a:t>
            </a:r>
            <a:r>
              <a:rPr lang="de-DE" sz="1800" b="1" dirty="0">
                <a:ea typeface="+mn-ea"/>
                <a:cs typeface="+mn-cs"/>
              </a:rPr>
              <a:t>Gefäßchirurgie</a:t>
            </a:r>
          </a:p>
          <a:p>
            <a:pPr eaLnBrk="1" hangingPunct="1">
              <a:lnSpc>
                <a:spcPct val="80000"/>
              </a:lnSpc>
              <a:tabLst>
                <a:tab pos="989013" algn="l"/>
              </a:tabLst>
              <a:defRPr/>
            </a:pPr>
            <a:r>
              <a:rPr lang="de-DE" sz="1800" b="1" dirty="0"/>
              <a:t>9:00 	Elementare Bildgebung</a:t>
            </a:r>
          </a:p>
          <a:p>
            <a:pPr eaLnBrk="1" hangingPunct="1">
              <a:lnSpc>
                <a:spcPct val="80000"/>
              </a:lnSpc>
              <a:tabLst>
                <a:tab pos="989013" algn="l"/>
              </a:tabLst>
              <a:defRPr/>
            </a:pPr>
            <a:endParaRPr lang="de-DE" sz="1800" b="1" dirty="0"/>
          </a:p>
          <a:p>
            <a:pPr eaLnBrk="1" hangingPunct="1">
              <a:lnSpc>
                <a:spcPct val="80000"/>
              </a:lnSpc>
              <a:tabLst>
                <a:tab pos="989013" algn="l"/>
              </a:tabLst>
              <a:defRPr/>
            </a:pPr>
            <a:r>
              <a:rPr lang="de-DE" sz="1800" dirty="0"/>
              <a:t>9:30- 	</a:t>
            </a:r>
            <a:r>
              <a:rPr lang="de-DE" sz="1800" dirty="0">
                <a:solidFill>
                  <a:schemeClr val="accent2"/>
                </a:solidFill>
              </a:rPr>
              <a:t>Galle und Gallenwege </a:t>
            </a:r>
            <a:br>
              <a:rPr lang="de-DE" sz="1800" dirty="0">
                <a:solidFill>
                  <a:schemeClr val="accent2"/>
                </a:solidFill>
              </a:rPr>
            </a:br>
            <a:r>
              <a:rPr lang="de-DE" sz="1800" dirty="0"/>
              <a:t>9:50 	</a:t>
            </a:r>
          </a:p>
          <a:p>
            <a:pPr eaLnBrk="1" hangingPunct="1">
              <a:lnSpc>
                <a:spcPct val="80000"/>
              </a:lnSpc>
              <a:tabLst>
                <a:tab pos="989013" algn="l"/>
              </a:tabLst>
              <a:defRPr/>
            </a:pPr>
            <a:r>
              <a:rPr lang="de-DE" sz="1800" dirty="0"/>
              <a:t>9:50- 	</a:t>
            </a:r>
            <a:r>
              <a:rPr lang="de-DE" sz="1800" dirty="0">
                <a:solidFill>
                  <a:schemeClr val="hlink"/>
                </a:solidFill>
              </a:rPr>
              <a:t>Implantate zum Anfassen</a:t>
            </a:r>
            <a:r>
              <a:rPr lang="de-DE" sz="1800" dirty="0"/>
              <a:t> </a:t>
            </a:r>
            <a:br>
              <a:rPr lang="de-DE" sz="1800" dirty="0"/>
            </a:br>
            <a:r>
              <a:rPr lang="de-DE" sz="1800" dirty="0"/>
              <a:t>10:10 	</a:t>
            </a:r>
          </a:p>
          <a:p>
            <a:pPr eaLnBrk="1" hangingPunct="1">
              <a:lnSpc>
                <a:spcPct val="80000"/>
              </a:lnSpc>
              <a:tabLst>
                <a:tab pos="989013" algn="l"/>
              </a:tabLst>
              <a:defRPr/>
            </a:pPr>
            <a:r>
              <a:rPr lang="de-DE" sz="1800" dirty="0"/>
              <a:t>10:10- </a:t>
            </a:r>
            <a:r>
              <a:rPr lang="de-DE" sz="1800" dirty="0">
                <a:solidFill>
                  <a:schemeClr val="accent2"/>
                </a:solidFill>
              </a:rPr>
              <a:t>Struma und </a:t>
            </a:r>
            <a:br>
              <a:rPr lang="de-DE" sz="1800" dirty="0">
                <a:solidFill>
                  <a:schemeClr val="accent2"/>
                </a:solidFill>
              </a:rPr>
            </a:br>
            <a:r>
              <a:rPr lang="de-DE" sz="1800" dirty="0"/>
              <a:t>10:30</a:t>
            </a:r>
            <a:r>
              <a:rPr lang="de-DE" sz="1800" dirty="0">
                <a:solidFill>
                  <a:schemeClr val="accent2"/>
                </a:solidFill>
              </a:rPr>
              <a:t> 	 Schilddrüsenkarzinom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89013" algn="l"/>
              </a:tabLst>
              <a:defRPr/>
            </a:pPr>
            <a:endParaRPr lang="de-DE" sz="1800" dirty="0"/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89013" algn="l"/>
              </a:tabLst>
              <a:defRPr/>
            </a:pPr>
            <a:r>
              <a:rPr lang="de-DE" sz="1800" dirty="0"/>
              <a:t> 	10:30----PAUSE---10:50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89013" algn="l"/>
              </a:tabLst>
              <a:defRPr/>
            </a:pPr>
            <a:endParaRPr lang="de-DE" sz="1800" dirty="0"/>
          </a:p>
          <a:p>
            <a:pPr eaLnBrk="1" hangingPunct="1">
              <a:lnSpc>
                <a:spcPct val="80000"/>
              </a:lnSpc>
              <a:tabLst>
                <a:tab pos="989013" algn="l"/>
              </a:tabLst>
              <a:defRPr/>
            </a:pPr>
            <a:r>
              <a:rPr lang="de-DE" sz="1800" dirty="0"/>
              <a:t>10:50- </a:t>
            </a:r>
            <a:r>
              <a:rPr lang="de-DE" sz="1800" dirty="0">
                <a:solidFill>
                  <a:schemeClr val="hlink"/>
                </a:solidFill>
              </a:rPr>
              <a:t>Implantate im Röntgen</a:t>
            </a:r>
            <a:r>
              <a:rPr lang="de-DE" sz="1800" dirty="0"/>
              <a:t> </a:t>
            </a:r>
            <a:br>
              <a:rPr lang="de-DE" sz="1800" dirty="0"/>
            </a:br>
            <a:r>
              <a:rPr lang="de-DE" sz="1800" dirty="0"/>
              <a:t>11:10</a:t>
            </a:r>
          </a:p>
          <a:p>
            <a:pPr eaLnBrk="1" hangingPunct="1">
              <a:lnSpc>
                <a:spcPct val="80000"/>
              </a:lnSpc>
              <a:tabLst>
                <a:tab pos="989013" algn="l"/>
              </a:tabLst>
              <a:defRPr/>
            </a:pPr>
            <a:r>
              <a:rPr lang="de-DE" sz="1800" dirty="0"/>
              <a:t>11:10- </a:t>
            </a:r>
            <a:r>
              <a:rPr lang="de-DE" sz="1800" dirty="0">
                <a:solidFill>
                  <a:schemeClr val="accent2"/>
                </a:solidFill>
              </a:rPr>
              <a:t>Hernien </a:t>
            </a:r>
            <a:br>
              <a:rPr lang="de-DE" sz="1800" dirty="0">
                <a:solidFill>
                  <a:schemeClr val="accent2"/>
                </a:solidFill>
              </a:rPr>
            </a:br>
            <a:r>
              <a:rPr lang="de-DE" sz="1800" dirty="0"/>
              <a:t>11:30 	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tabLst>
                <a:tab pos="989013" algn="l"/>
              </a:tabLst>
              <a:defRPr/>
            </a:pPr>
            <a:r>
              <a:rPr lang="de-DE" sz="1800" dirty="0"/>
              <a:t>11:30- </a:t>
            </a:r>
            <a:r>
              <a:rPr lang="de-DE" sz="1800" dirty="0">
                <a:solidFill>
                  <a:schemeClr val="hlink"/>
                </a:solidFill>
              </a:rPr>
              <a:t>Gelenke im Röntgen</a:t>
            </a:r>
            <a:r>
              <a:rPr lang="de-DE" sz="1800" dirty="0"/>
              <a:t> </a:t>
            </a:r>
            <a:br>
              <a:rPr lang="de-DE" sz="1800" dirty="0"/>
            </a:br>
            <a:r>
              <a:rPr lang="de-DE" sz="1800" dirty="0"/>
              <a:t>11:50 	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DC0DC33-90FA-4AAE-958F-BF1C42ED74F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052513"/>
            <a:ext cx="4392612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tabLst>
                <a:tab pos="1255713" algn="l"/>
              </a:tabLst>
            </a:pPr>
            <a:r>
              <a:rPr lang="de-DE" altLang="de-DE" sz="1800" dirty="0"/>
              <a:t>12: 00 Pause MIT FRAGEN bis 13:00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tabLst>
                <a:tab pos="1255713" algn="l"/>
              </a:tabLst>
            </a:pPr>
            <a:endParaRPr lang="de-DE" altLang="de-DE" sz="1800" dirty="0"/>
          </a:p>
          <a:p>
            <a:pPr eaLnBrk="1" hangingPunct="1">
              <a:lnSpc>
                <a:spcPct val="80000"/>
              </a:lnSpc>
              <a:tabLst>
                <a:tab pos="1255713" algn="l"/>
              </a:tabLst>
            </a:pPr>
            <a:r>
              <a:rPr lang="de-DE" altLang="de-DE" sz="1800" dirty="0"/>
              <a:t>13:00- 	</a:t>
            </a:r>
            <a:r>
              <a:rPr lang="de-DE" altLang="de-DE" sz="1800" dirty="0">
                <a:solidFill>
                  <a:schemeClr val="accent2"/>
                </a:solidFill>
              </a:rPr>
              <a:t>Magenkarzinom </a:t>
            </a:r>
            <a:br>
              <a:rPr lang="de-DE" altLang="de-DE" sz="1800" dirty="0">
                <a:solidFill>
                  <a:schemeClr val="accent2"/>
                </a:solidFill>
              </a:rPr>
            </a:br>
            <a:r>
              <a:rPr lang="de-DE" altLang="de-DE" sz="1800" dirty="0"/>
              <a:t>13:20	</a:t>
            </a:r>
          </a:p>
          <a:p>
            <a:pPr eaLnBrk="1" hangingPunct="1">
              <a:lnSpc>
                <a:spcPct val="80000"/>
              </a:lnSpc>
              <a:tabLst>
                <a:tab pos="1255713" algn="l"/>
              </a:tabLst>
            </a:pPr>
            <a:r>
              <a:rPr lang="de-DE" altLang="de-DE" sz="1800" dirty="0"/>
              <a:t>13:20- 	</a:t>
            </a:r>
            <a:r>
              <a:rPr lang="de-DE" altLang="de-DE" sz="1800" dirty="0">
                <a:solidFill>
                  <a:schemeClr val="hlink"/>
                </a:solidFill>
              </a:rPr>
              <a:t>GI Atresien</a:t>
            </a:r>
            <a:r>
              <a:rPr lang="de-DE" altLang="de-DE" sz="1800" dirty="0"/>
              <a:t> </a:t>
            </a:r>
            <a:br>
              <a:rPr lang="de-DE" altLang="de-DE" sz="1800" dirty="0"/>
            </a:br>
            <a:r>
              <a:rPr lang="de-DE" altLang="de-DE" sz="1800" dirty="0"/>
              <a:t>13:40 		</a:t>
            </a:r>
          </a:p>
          <a:p>
            <a:pPr eaLnBrk="1" hangingPunct="1">
              <a:lnSpc>
                <a:spcPct val="80000"/>
              </a:lnSpc>
              <a:tabLst>
                <a:tab pos="1255713" algn="l"/>
              </a:tabLst>
            </a:pPr>
            <a:r>
              <a:rPr lang="de-DE" altLang="de-DE" sz="1800" dirty="0"/>
              <a:t>13:40- 	</a:t>
            </a:r>
            <a:r>
              <a:rPr lang="de-DE" altLang="de-DE" sz="1800" dirty="0" err="1">
                <a:solidFill>
                  <a:schemeClr val="hlink"/>
                </a:solidFill>
              </a:rPr>
              <a:t>Thorax+Abdomen</a:t>
            </a:r>
            <a:r>
              <a:rPr lang="de-DE" altLang="de-DE" sz="1800" dirty="0">
                <a:solidFill>
                  <a:schemeClr val="hlink"/>
                </a:solidFill>
              </a:rPr>
              <a:t> im</a:t>
            </a:r>
            <a:r>
              <a:rPr lang="de-DE" altLang="de-DE" sz="1800" dirty="0"/>
              <a:t> </a:t>
            </a:r>
            <a:br>
              <a:rPr lang="de-DE" altLang="de-DE" sz="1800" dirty="0"/>
            </a:br>
            <a:r>
              <a:rPr lang="de-DE" altLang="de-DE" sz="1800" dirty="0"/>
              <a:t>14:00	 </a:t>
            </a:r>
            <a:r>
              <a:rPr lang="de-DE" altLang="de-DE" sz="1800" dirty="0">
                <a:solidFill>
                  <a:schemeClr val="hlink"/>
                </a:solidFill>
              </a:rPr>
              <a:t>Röntgen </a:t>
            </a:r>
            <a:r>
              <a:rPr lang="de-DE" altLang="de-DE" sz="1800" dirty="0"/>
              <a:t>	</a:t>
            </a:r>
          </a:p>
          <a:p>
            <a:pPr eaLnBrk="1" hangingPunct="1">
              <a:lnSpc>
                <a:spcPct val="80000"/>
              </a:lnSpc>
              <a:tabLst>
                <a:tab pos="1255713" algn="l"/>
              </a:tabLst>
            </a:pPr>
            <a:r>
              <a:rPr lang="de-DE" altLang="de-DE" sz="1800" dirty="0"/>
              <a:t>14:00-</a:t>
            </a:r>
            <a:br>
              <a:rPr lang="de-DE" altLang="de-DE" sz="1800" dirty="0"/>
            </a:br>
            <a:r>
              <a:rPr lang="de-DE" altLang="de-DE" sz="1800" dirty="0"/>
              <a:t>14:40	</a:t>
            </a:r>
            <a:r>
              <a:rPr lang="de-DE" altLang="de-DE" sz="1800" dirty="0">
                <a:solidFill>
                  <a:schemeClr val="accent2"/>
                </a:solidFill>
              </a:rPr>
              <a:t>Überprüfung Wissensstand</a:t>
            </a:r>
          </a:p>
          <a:p>
            <a:pPr eaLnBrk="1" hangingPunct="1">
              <a:lnSpc>
                <a:spcPct val="80000"/>
              </a:lnSpc>
              <a:tabLst>
                <a:tab pos="1255713" algn="l"/>
              </a:tabLst>
            </a:pPr>
            <a:endParaRPr lang="de-DE" altLang="de-DE" sz="18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1255713" algn="l"/>
              </a:tabLst>
            </a:pPr>
            <a:r>
              <a:rPr lang="de-DE" altLang="de-DE" sz="1800" dirty="0"/>
              <a:t>14:45	</a:t>
            </a:r>
            <a:r>
              <a:rPr lang="de-DE" altLang="de-DE" sz="1800" dirty="0">
                <a:solidFill>
                  <a:schemeClr val="hlink"/>
                </a:solidFill>
              </a:rPr>
              <a:t>X-Ray Evergreens</a:t>
            </a:r>
            <a:r>
              <a:rPr lang="de-DE" altLang="de-DE" sz="1800" dirty="0"/>
              <a:t> </a:t>
            </a:r>
          </a:p>
          <a:p>
            <a:pPr eaLnBrk="1" hangingPunct="1">
              <a:lnSpc>
                <a:spcPct val="80000"/>
              </a:lnSpc>
              <a:tabLst>
                <a:tab pos="1255713" algn="l"/>
              </a:tabLst>
            </a:pPr>
            <a:endParaRPr lang="de-DE" altLang="de-DE" sz="1800" dirty="0"/>
          </a:p>
          <a:p>
            <a:pPr eaLnBrk="1" hangingPunct="1">
              <a:lnSpc>
                <a:spcPct val="80000"/>
              </a:lnSpc>
              <a:tabLst>
                <a:tab pos="1255713" algn="l"/>
              </a:tabLst>
            </a:pPr>
            <a:r>
              <a:rPr lang="de-DE" altLang="de-DE" sz="1800" dirty="0"/>
              <a:t>15:00 Ende</a:t>
            </a:r>
          </a:p>
        </p:txBody>
      </p:sp>
      <p:pic>
        <p:nvPicPr>
          <p:cNvPr id="3077" name="Picture 5" descr="CIMG0909">
            <a:extLst>
              <a:ext uri="{FF2B5EF4-FFF2-40B4-BE49-F238E27FC236}">
                <a16:creationId xmlns:a16="http://schemas.microsoft.com/office/drawing/2014/main" id="{BB709670-F907-4F69-B37C-C7FDC5F08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797425"/>
            <a:ext cx="2376488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CIMG0896">
            <a:extLst>
              <a:ext uri="{FF2B5EF4-FFF2-40B4-BE49-F238E27FC236}">
                <a16:creationId xmlns:a16="http://schemas.microsoft.com/office/drawing/2014/main" id="{EE904CA9-7DD8-4BB4-AD80-7E8541D6E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797425"/>
            <a:ext cx="23749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734C17A7-9F9E-433F-9F40-C3F9A76257CA}"/>
              </a:ext>
            </a:extLst>
          </p:cNvPr>
          <p:cNvSpPr/>
          <p:nvPr/>
        </p:nvSpPr>
        <p:spPr>
          <a:xfrm>
            <a:off x="1619672" y="268628"/>
            <a:ext cx="5472608" cy="923330"/>
          </a:xfrm>
          <a:prstGeom prst="rect">
            <a:avLst/>
          </a:prstGeom>
          <a:noFill/>
        </p:spPr>
        <p:txBody>
          <a:bodyPr wrap="none">
            <a:prstTxWarp prst="textChevron">
              <a:avLst/>
            </a:prstTxWarp>
            <a:spAutoFit/>
          </a:bodyPr>
          <a:lstStyle/>
          <a:p>
            <a:pPr algn="ctr">
              <a:defRPr/>
            </a:pPr>
            <a:r>
              <a:rPr lang="de-DE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Arial" charset="0"/>
              </a:rPr>
              <a:t>Dr. House Colloquium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C7EF589-D786-4138-9AAD-46DE2661338C}"/>
              </a:ext>
            </a:extLst>
          </p:cNvPr>
          <p:cNvSpPr/>
          <p:nvPr/>
        </p:nvSpPr>
        <p:spPr>
          <a:xfrm>
            <a:off x="1619672" y="1268760"/>
            <a:ext cx="547260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</a:rPr>
              <a:t>Für Einsteiger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2204EB9-33DE-482B-834C-8402250029FE}"/>
              </a:ext>
            </a:extLst>
          </p:cNvPr>
          <p:cNvSpPr txBox="1"/>
          <p:nvPr/>
        </p:nvSpPr>
        <p:spPr>
          <a:xfrm>
            <a:off x="395288" y="2060575"/>
            <a:ext cx="8289925" cy="29241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3600" dirty="0"/>
              <a:t>Vorbereitung zum Examen, interaktiv (!)</a:t>
            </a:r>
          </a:p>
          <a:p>
            <a:pPr eaLnBrk="1" hangingPunct="1">
              <a:defRPr/>
            </a:pPr>
            <a:r>
              <a:rPr lang="de-DE" sz="3600" dirty="0"/>
              <a:t>Dozent:	B. Manger</a:t>
            </a:r>
          </a:p>
          <a:p>
            <a:pPr eaLnBrk="1" hangingPunct="1">
              <a:defRPr/>
            </a:pPr>
            <a:r>
              <a:rPr lang="de-DE" sz="3600" dirty="0"/>
              <a:t>P. Klein</a:t>
            </a:r>
          </a:p>
          <a:p>
            <a:pPr eaLnBrk="1" hangingPunct="1">
              <a:defRPr/>
            </a:pPr>
            <a:endParaRPr lang="de-DE" sz="3600" dirty="0"/>
          </a:p>
          <a:p>
            <a:pPr eaLnBrk="1" hangingPunct="1">
              <a:defRPr/>
            </a:pPr>
            <a:r>
              <a:rPr lang="de-DE" sz="2000" dirty="0"/>
              <a:t>Am Mittwoch, 28.2.2024, </a:t>
            </a:r>
            <a:r>
              <a:rPr lang="de-DE" sz="1600" dirty="0"/>
              <a:t>9</a:t>
            </a:r>
            <a:r>
              <a:rPr lang="de-DE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:00 Uhr</a:t>
            </a:r>
          </a:p>
          <a:p>
            <a:pPr eaLnBrk="1" hangingPunct="1">
              <a:defRPr/>
            </a:pPr>
            <a:r>
              <a:rPr lang="de-DE" sz="2000" dirty="0"/>
              <a:t>Hörsaal Rudolph Wöhrl</a:t>
            </a:r>
          </a:p>
        </p:txBody>
      </p:sp>
      <p:pic>
        <p:nvPicPr>
          <p:cNvPr id="4101" name="Picture 4" descr="test-1">
            <a:extLst>
              <a:ext uri="{FF2B5EF4-FFF2-40B4-BE49-F238E27FC236}">
                <a16:creationId xmlns:a16="http://schemas.microsoft.com/office/drawing/2014/main" id="{D99E54FB-1D88-4A13-9805-A7503C61E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" t="5208" r="80087" b="69949"/>
          <a:stretch>
            <a:fillRect/>
          </a:stretch>
        </p:blipFill>
        <p:spPr bwMode="auto">
          <a:xfrm>
            <a:off x="250825" y="260350"/>
            <a:ext cx="1184275" cy="13446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 descr="CIMG0578">
            <a:extLst>
              <a:ext uri="{FF2B5EF4-FFF2-40B4-BE49-F238E27FC236}">
                <a16:creationId xmlns:a16="http://schemas.microsoft.com/office/drawing/2014/main" id="{15B868E5-92E3-42F9-8636-733256E90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084763"/>
            <a:ext cx="21113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Grafik 10" descr="5652291601.jpg">
            <a:extLst>
              <a:ext uri="{FF2B5EF4-FFF2-40B4-BE49-F238E27FC236}">
                <a16:creationId xmlns:a16="http://schemas.microsoft.com/office/drawing/2014/main" id="{323B1DA1-187D-4179-9FA7-E096AD648B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3" r="11688"/>
          <a:stretch>
            <a:fillRect/>
          </a:stretch>
        </p:blipFill>
        <p:spPr bwMode="auto">
          <a:xfrm>
            <a:off x="7164388" y="260350"/>
            <a:ext cx="1655762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2">
            <a:extLst>
              <a:ext uri="{FF2B5EF4-FFF2-40B4-BE49-F238E27FC236}">
                <a16:creationId xmlns:a16="http://schemas.microsoft.com/office/drawing/2014/main" id="{82D37C74-8B1D-49D0-ADE8-01036FDF9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3429000"/>
            <a:ext cx="4346575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3">
            <a:extLst>
              <a:ext uri="{FF2B5EF4-FFF2-40B4-BE49-F238E27FC236}">
                <a16:creationId xmlns:a16="http://schemas.microsoft.com/office/drawing/2014/main" id="{31914B5C-3679-4023-93F9-BE60B3C86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5078413"/>
            <a:ext cx="192722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668C3947-81D0-458E-8F5A-1BDA63B1E692}"/>
              </a:ext>
            </a:extLst>
          </p:cNvPr>
          <p:cNvSpPr/>
          <p:nvPr/>
        </p:nvSpPr>
        <p:spPr>
          <a:xfrm>
            <a:off x="1619672" y="268628"/>
            <a:ext cx="5472608" cy="923330"/>
          </a:xfrm>
          <a:prstGeom prst="rect">
            <a:avLst/>
          </a:prstGeom>
          <a:noFill/>
        </p:spPr>
        <p:txBody>
          <a:bodyPr wrap="none">
            <a:prstTxWarp prst="textChevron">
              <a:avLst/>
            </a:prstTxWarp>
            <a:spAutoFit/>
          </a:bodyPr>
          <a:lstStyle/>
          <a:p>
            <a:pPr algn="ctr">
              <a:defRPr/>
            </a:pPr>
            <a:r>
              <a:rPr lang="de-DE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Arial" charset="0"/>
              </a:rPr>
              <a:t>Dr. House Colloquium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9D9E1A8-C4E8-4E54-BD19-BE2BCAED45E1}"/>
              </a:ext>
            </a:extLst>
          </p:cNvPr>
          <p:cNvSpPr/>
          <p:nvPr/>
        </p:nvSpPr>
        <p:spPr>
          <a:xfrm>
            <a:off x="1619672" y="1268760"/>
            <a:ext cx="5472608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</a:rPr>
              <a:t>Case orientiert </a:t>
            </a:r>
          </a:p>
          <a:p>
            <a:pPr algn="ctr">
              <a:defRPr/>
            </a:pPr>
            <a:r>
              <a:rPr lang="de-DE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</a:rPr>
              <a:t>(für Fortgeschrittene)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75F1185-8C1E-4C2E-8402-5E4DAC8B4B68}"/>
              </a:ext>
            </a:extLst>
          </p:cNvPr>
          <p:cNvSpPr txBox="1"/>
          <p:nvPr/>
        </p:nvSpPr>
        <p:spPr>
          <a:xfrm>
            <a:off x="395288" y="2060575"/>
            <a:ext cx="5749925" cy="29860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3600" dirty="0"/>
              <a:t>Vorbereitung zum Examen,</a:t>
            </a:r>
          </a:p>
          <a:p>
            <a:pPr eaLnBrk="1" hangingPunct="1">
              <a:defRPr/>
            </a:pPr>
            <a:r>
              <a:rPr lang="de-DE" sz="3600" dirty="0"/>
              <a:t>Dozent:	B. Manger</a:t>
            </a:r>
          </a:p>
          <a:p>
            <a:pPr eaLnBrk="1" hangingPunct="1">
              <a:defRPr/>
            </a:pPr>
            <a:r>
              <a:rPr lang="de-DE" sz="3600" dirty="0"/>
              <a:t>P. Klein</a:t>
            </a:r>
          </a:p>
          <a:p>
            <a:pPr eaLnBrk="1" hangingPunct="1">
              <a:defRPr/>
            </a:pPr>
            <a:endParaRPr lang="de-DE" sz="3600" dirty="0"/>
          </a:p>
          <a:p>
            <a:pPr eaLnBrk="1" hangingPunct="1">
              <a:defRPr/>
            </a:pPr>
            <a:r>
              <a:rPr lang="de-DE" sz="2000" dirty="0"/>
              <a:t>Am Donnerstag, 29.2.2024, 9</a:t>
            </a:r>
            <a:r>
              <a:rPr lang="de-D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:00 Uhr</a:t>
            </a:r>
            <a:endParaRPr lang="de-DE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de-DE" sz="2000" dirty="0"/>
              <a:t>Hörsaal Rudolf Wöhrl</a:t>
            </a:r>
          </a:p>
        </p:txBody>
      </p:sp>
      <p:pic>
        <p:nvPicPr>
          <p:cNvPr id="5125" name="Picture 4" descr="test-1">
            <a:extLst>
              <a:ext uri="{FF2B5EF4-FFF2-40B4-BE49-F238E27FC236}">
                <a16:creationId xmlns:a16="http://schemas.microsoft.com/office/drawing/2014/main" id="{A23BF0A8-7FD1-45C2-8DD0-E6918DF81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" t="5208" r="80087" b="69949"/>
          <a:stretch>
            <a:fillRect/>
          </a:stretch>
        </p:blipFill>
        <p:spPr bwMode="auto">
          <a:xfrm>
            <a:off x="250825" y="260350"/>
            <a:ext cx="1184275" cy="13446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5" descr="http://www.cineflavor.com/wp-content/uploads/2010/04/DR_House.jpg">
            <a:extLst>
              <a:ext uri="{FF2B5EF4-FFF2-40B4-BE49-F238E27FC236}">
                <a16:creationId xmlns:a16="http://schemas.microsoft.com/office/drawing/2014/main" id="{69E80F0B-5B8E-498C-9A89-C39F46C88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88" y="3933825"/>
            <a:ext cx="3925887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7" descr="IMGP0653">
            <a:extLst>
              <a:ext uri="{FF2B5EF4-FFF2-40B4-BE49-F238E27FC236}">
                <a16:creationId xmlns:a16="http://schemas.microsoft.com/office/drawing/2014/main" id="{95304EFE-3AC4-4BE9-9AA9-FA72CC069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060575"/>
            <a:ext cx="2449512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 descr="CIMG0578">
            <a:extLst>
              <a:ext uri="{FF2B5EF4-FFF2-40B4-BE49-F238E27FC236}">
                <a16:creationId xmlns:a16="http://schemas.microsoft.com/office/drawing/2014/main" id="{AB727E62-ADE7-41DB-8F9A-0B8CD23F1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084763"/>
            <a:ext cx="21113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4" descr="D:\##DATEN##\bilder RIS\August07\sigmaperf-2_30stdiatrogen.jpg">
            <a:extLst>
              <a:ext uri="{FF2B5EF4-FFF2-40B4-BE49-F238E27FC236}">
                <a16:creationId xmlns:a16="http://schemas.microsoft.com/office/drawing/2014/main" id="{F2645A80-5046-4D7E-B879-AFDCC246B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5" t="5118" r="10345"/>
          <a:stretch>
            <a:fillRect/>
          </a:stretch>
        </p:blipFill>
        <p:spPr bwMode="auto">
          <a:xfrm>
            <a:off x="2484438" y="5084763"/>
            <a:ext cx="1943100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Grafik 10" descr="5652291601.jpg">
            <a:extLst>
              <a:ext uri="{FF2B5EF4-FFF2-40B4-BE49-F238E27FC236}">
                <a16:creationId xmlns:a16="http://schemas.microsoft.com/office/drawing/2014/main" id="{3545C383-D033-4653-8B8A-F2D391738C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3" r="11688"/>
          <a:stretch>
            <a:fillRect/>
          </a:stretch>
        </p:blipFill>
        <p:spPr bwMode="auto">
          <a:xfrm>
            <a:off x="7164388" y="260350"/>
            <a:ext cx="1655762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Bildschirmpräsentation (4:3)</PresentationFormat>
  <Paragraphs>48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Arial</vt:lpstr>
      <vt:lpstr>Standarddesign</vt:lpstr>
      <vt:lpstr>PowerPoint-Präsentation</vt:lpstr>
      <vt:lpstr>Themen</vt:lpstr>
      <vt:lpstr>PowerPoint-Präsentation</vt:lpstr>
      <vt:lpstr>PowerPoint-Präsentation</vt:lpstr>
    </vt:vector>
  </TitlesOfParts>
  <Company>Klinikum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KODECKER</dc:creator>
  <cp:lastModifiedBy>Peter</cp:lastModifiedBy>
  <cp:revision>53</cp:revision>
  <cp:lastPrinted>2020-01-09T07:05:00Z</cp:lastPrinted>
  <dcterms:created xsi:type="dcterms:W3CDTF">2007-06-21T10:56:43Z</dcterms:created>
  <dcterms:modified xsi:type="dcterms:W3CDTF">2023-09-29T06:32:35Z</dcterms:modified>
</cp:coreProperties>
</file>